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handoutMasterIdLst>
    <p:handoutMasterId r:id="rId17"/>
  </p:handoutMasterIdLst>
  <p:sldIdLst>
    <p:sldId id="266" r:id="rId2"/>
    <p:sldId id="262" r:id="rId3"/>
    <p:sldId id="315" r:id="rId4"/>
    <p:sldId id="316" r:id="rId5"/>
    <p:sldId id="309" r:id="rId6"/>
    <p:sldId id="311" r:id="rId7"/>
    <p:sldId id="310" r:id="rId8"/>
    <p:sldId id="312" r:id="rId9"/>
    <p:sldId id="318" r:id="rId10"/>
    <p:sldId id="313" r:id="rId11"/>
    <p:sldId id="314" r:id="rId12"/>
    <p:sldId id="317" r:id="rId13"/>
    <p:sldId id="308" r:id="rId14"/>
    <p:sldId id="282" r:id="rId15"/>
  </p:sldIdLst>
  <p:sldSz cx="12192000" cy="6858000"/>
  <p:notesSz cx="687546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1A0A3AC-A19C-4A26-B458-DED388B38AB0}">
          <p14:sldIdLst>
            <p14:sldId id="266"/>
            <p14:sldId id="262"/>
            <p14:sldId id="315"/>
            <p14:sldId id="316"/>
            <p14:sldId id="309"/>
            <p14:sldId id="311"/>
            <p14:sldId id="310"/>
            <p14:sldId id="312"/>
            <p14:sldId id="318"/>
            <p14:sldId id="313"/>
            <p14:sldId id="314"/>
            <p14:sldId id="317"/>
            <p14:sldId id="308"/>
            <p14:sldId id="282"/>
          </p14:sldIdLst>
        </p14:section>
        <p14:section name="Untitled Section" id="{B026E2EF-9C1C-46E3-8881-DFA66E17F7C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50">
          <p15:clr>
            <a:srgbClr val="A4A3A4"/>
          </p15:clr>
        </p15:guide>
        <p15:guide id="2" pos="216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21513" autoAdjust="0"/>
    <p:restoredTop sz="95179" autoAdjust="0"/>
  </p:normalViewPr>
  <p:slideViewPr>
    <p:cSldViewPr snapToGrid="0">
      <p:cViewPr varScale="1">
        <p:scale>
          <a:sx n="80" d="100"/>
          <a:sy n="80" d="100"/>
        </p:scale>
        <p:origin x="114" y="222"/>
      </p:cViewPr>
      <p:guideLst>
        <p:guide orient="horz" pos="2160"/>
        <p:guide pos="3840"/>
      </p:guideLst>
    </p:cSldViewPr>
  </p:slideViewPr>
  <p:notesTextViewPr>
    <p:cViewPr>
      <p:scale>
        <a:sx n="150" d="100"/>
        <a:sy n="150" d="100"/>
      </p:scale>
      <p:origin x="0" y="0"/>
    </p:cViewPr>
  </p:notesTextViewPr>
  <p:notesViewPr>
    <p:cSldViewPr snapToGrid="0">
      <p:cViewPr varScale="1">
        <p:scale>
          <a:sx n="60" d="100"/>
          <a:sy n="60" d="100"/>
        </p:scale>
        <p:origin x="2760" y="78"/>
      </p:cViewPr>
      <p:guideLst>
        <p:guide orient="horz" pos="3150"/>
        <p:guide pos="216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367" cy="501879"/>
          </a:xfrm>
          <a:prstGeom prst="rect">
            <a:avLst/>
          </a:prstGeom>
        </p:spPr>
        <p:txBody>
          <a:bodyPr vert="horz" lIns="96428" tIns="48215" rIns="96428" bIns="48215" rtlCol="0"/>
          <a:lstStyle>
            <a:lvl1pPr algn="l">
              <a:defRPr sz="1300"/>
            </a:lvl1pPr>
          </a:lstStyle>
          <a:p>
            <a:endParaRPr lang="en-GB"/>
          </a:p>
        </p:txBody>
      </p:sp>
      <p:sp>
        <p:nvSpPr>
          <p:cNvPr id="3" name="Date Placeholder 2"/>
          <p:cNvSpPr>
            <a:spLocks noGrp="1"/>
          </p:cNvSpPr>
          <p:nvPr>
            <p:ph type="dt" sz="quarter" idx="1"/>
          </p:nvPr>
        </p:nvSpPr>
        <p:spPr>
          <a:xfrm>
            <a:off x="3894506" y="0"/>
            <a:ext cx="2979367" cy="501879"/>
          </a:xfrm>
          <a:prstGeom prst="rect">
            <a:avLst/>
          </a:prstGeom>
        </p:spPr>
        <p:txBody>
          <a:bodyPr vert="horz" lIns="96428" tIns="48215" rIns="96428" bIns="48215" rtlCol="0"/>
          <a:lstStyle>
            <a:lvl1pPr algn="r">
              <a:defRPr sz="1300"/>
            </a:lvl1pPr>
          </a:lstStyle>
          <a:p>
            <a:fld id="{07C9B80D-C3CF-47DA-BA6D-8DEE719E2022}" type="datetimeFigureOut">
              <a:rPr lang="en-GB" smtClean="0"/>
              <a:t>08/04/2019</a:t>
            </a:fld>
            <a:endParaRPr lang="en-GB"/>
          </a:p>
        </p:txBody>
      </p:sp>
      <p:sp>
        <p:nvSpPr>
          <p:cNvPr id="4" name="Footer Placeholder 3"/>
          <p:cNvSpPr>
            <a:spLocks noGrp="1"/>
          </p:cNvSpPr>
          <p:nvPr>
            <p:ph type="ftr" sz="quarter" idx="2"/>
          </p:nvPr>
        </p:nvSpPr>
        <p:spPr>
          <a:xfrm>
            <a:off x="0" y="9500962"/>
            <a:ext cx="2979367" cy="501878"/>
          </a:xfrm>
          <a:prstGeom prst="rect">
            <a:avLst/>
          </a:prstGeom>
        </p:spPr>
        <p:txBody>
          <a:bodyPr vert="horz" lIns="96428" tIns="48215" rIns="96428" bIns="48215" rtlCol="0" anchor="b"/>
          <a:lstStyle>
            <a:lvl1pPr algn="l">
              <a:defRPr sz="1300"/>
            </a:lvl1pPr>
          </a:lstStyle>
          <a:p>
            <a:endParaRPr lang="en-GB"/>
          </a:p>
        </p:txBody>
      </p:sp>
      <p:sp>
        <p:nvSpPr>
          <p:cNvPr id="5" name="Slide Number Placeholder 4"/>
          <p:cNvSpPr>
            <a:spLocks noGrp="1"/>
          </p:cNvSpPr>
          <p:nvPr>
            <p:ph type="sldNum" sz="quarter" idx="3"/>
          </p:nvPr>
        </p:nvSpPr>
        <p:spPr>
          <a:xfrm>
            <a:off x="3894506" y="9500962"/>
            <a:ext cx="2979367" cy="501878"/>
          </a:xfrm>
          <a:prstGeom prst="rect">
            <a:avLst/>
          </a:prstGeom>
        </p:spPr>
        <p:txBody>
          <a:bodyPr vert="horz" lIns="96428" tIns="48215" rIns="96428" bIns="48215" rtlCol="0" anchor="b"/>
          <a:lstStyle>
            <a:lvl1pPr algn="r">
              <a:defRPr sz="1300"/>
            </a:lvl1pPr>
          </a:lstStyle>
          <a:p>
            <a:fld id="{9B8D49EE-4135-453F-BD7C-172192B42057}" type="slidenum">
              <a:rPr lang="en-GB" smtClean="0"/>
              <a:t>‹#›</a:t>
            </a:fld>
            <a:endParaRPr lang="en-GB"/>
          </a:p>
        </p:txBody>
      </p:sp>
    </p:spTree>
    <p:extLst>
      <p:ext uri="{BB962C8B-B14F-4D97-AF65-F5344CB8AC3E}">
        <p14:creationId xmlns:p14="http://schemas.microsoft.com/office/powerpoint/2010/main" val="1120850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367" cy="501879"/>
          </a:xfrm>
          <a:prstGeom prst="rect">
            <a:avLst/>
          </a:prstGeom>
        </p:spPr>
        <p:txBody>
          <a:bodyPr vert="horz" lIns="96428" tIns="48215" rIns="96428" bIns="48215" rtlCol="0"/>
          <a:lstStyle>
            <a:lvl1pPr algn="l">
              <a:defRPr sz="1300"/>
            </a:lvl1pPr>
          </a:lstStyle>
          <a:p>
            <a:endParaRPr lang="en-GB"/>
          </a:p>
        </p:txBody>
      </p:sp>
      <p:sp>
        <p:nvSpPr>
          <p:cNvPr id="3" name="Date Placeholder 2"/>
          <p:cNvSpPr>
            <a:spLocks noGrp="1"/>
          </p:cNvSpPr>
          <p:nvPr>
            <p:ph type="dt" idx="1"/>
          </p:nvPr>
        </p:nvSpPr>
        <p:spPr>
          <a:xfrm>
            <a:off x="3894506" y="0"/>
            <a:ext cx="2979367" cy="501879"/>
          </a:xfrm>
          <a:prstGeom prst="rect">
            <a:avLst/>
          </a:prstGeom>
        </p:spPr>
        <p:txBody>
          <a:bodyPr vert="horz" lIns="96428" tIns="48215" rIns="96428" bIns="48215" rtlCol="0"/>
          <a:lstStyle>
            <a:lvl1pPr algn="r">
              <a:defRPr sz="1300"/>
            </a:lvl1pPr>
          </a:lstStyle>
          <a:p>
            <a:fld id="{CB4CEB18-8E0F-4A4F-8440-3CFC1C425800}" type="datetimeFigureOut">
              <a:rPr lang="en-GB" smtClean="0"/>
              <a:t>08/04/2019</a:t>
            </a:fld>
            <a:endParaRPr lang="en-GB"/>
          </a:p>
        </p:txBody>
      </p:sp>
      <p:sp>
        <p:nvSpPr>
          <p:cNvPr id="4" name="Slide Image Placeholder 3"/>
          <p:cNvSpPr>
            <a:spLocks noGrp="1" noRot="1" noChangeAspect="1"/>
          </p:cNvSpPr>
          <p:nvPr>
            <p:ph type="sldImg" idx="2"/>
          </p:nvPr>
        </p:nvSpPr>
        <p:spPr>
          <a:xfrm>
            <a:off x="438150" y="1250950"/>
            <a:ext cx="5999163" cy="3375025"/>
          </a:xfrm>
          <a:prstGeom prst="rect">
            <a:avLst/>
          </a:prstGeom>
          <a:noFill/>
          <a:ln w="12700">
            <a:solidFill>
              <a:prstClr val="black"/>
            </a:solidFill>
          </a:ln>
        </p:spPr>
        <p:txBody>
          <a:bodyPr vert="horz" lIns="96428" tIns="48215" rIns="96428" bIns="48215" rtlCol="0" anchor="ctr"/>
          <a:lstStyle/>
          <a:p>
            <a:endParaRPr lang="en-GB"/>
          </a:p>
        </p:txBody>
      </p:sp>
      <p:sp>
        <p:nvSpPr>
          <p:cNvPr id="5" name="Notes Placeholder 4"/>
          <p:cNvSpPr>
            <a:spLocks noGrp="1"/>
          </p:cNvSpPr>
          <p:nvPr>
            <p:ph type="body" sz="quarter" idx="3"/>
          </p:nvPr>
        </p:nvSpPr>
        <p:spPr>
          <a:xfrm>
            <a:off x="687547" y="4813866"/>
            <a:ext cx="5500370" cy="3938617"/>
          </a:xfrm>
          <a:prstGeom prst="rect">
            <a:avLst/>
          </a:prstGeom>
        </p:spPr>
        <p:txBody>
          <a:bodyPr vert="horz" lIns="96428" tIns="48215" rIns="96428" bIns="482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500962"/>
            <a:ext cx="2979367" cy="501878"/>
          </a:xfrm>
          <a:prstGeom prst="rect">
            <a:avLst/>
          </a:prstGeom>
        </p:spPr>
        <p:txBody>
          <a:bodyPr vert="horz" lIns="96428" tIns="48215" rIns="96428" bIns="48215" rtlCol="0" anchor="b"/>
          <a:lstStyle>
            <a:lvl1pPr algn="l">
              <a:defRPr sz="1300"/>
            </a:lvl1pPr>
          </a:lstStyle>
          <a:p>
            <a:endParaRPr lang="en-GB"/>
          </a:p>
        </p:txBody>
      </p:sp>
      <p:sp>
        <p:nvSpPr>
          <p:cNvPr id="7" name="Slide Number Placeholder 6"/>
          <p:cNvSpPr>
            <a:spLocks noGrp="1"/>
          </p:cNvSpPr>
          <p:nvPr>
            <p:ph type="sldNum" sz="quarter" idx="5"/>
          </p:nvPr>
        </p:nvSpPr>
        <p:spPr>
          <a:xfrm>
            <a:off x="3894506" y="9500962"/>
            <a:ext cx="2979367" cy="501878"/>
          </a:xfrm>
          <a:prstGeom prst="rect">
            <a:avLst/>
          </a:prstGeom>
        </p:spPr>
        <p:txBody>
          <a:bodyPr vert="horz" lIns="96428" tIns="48215" rIns="96428" bIns="48215" rtlCol="0" anchor="b"/>
          <a:lstStyle>
            <a:lvl1pPr algn="r">
              <a:defRPr sz="1300"/>
            </a:lvl1pPr>
          </a:lstStyle>
          <a:p>
            <a:fld id="{0C3FB705-E3A1-4126-B61F-A9F611353690}" type="slidenum">
              <a:rPr lang="en-GB" smtClean="0"/>
              <a:t>‹#›</a:t>
            </a:fld>
            <a:endParaRPr lang="en-GB"/>
          </a:p>
        </p:txBody>
      </p:sp>
    </p:spTree>
    <p:extLst>
      <p:ext uri="{BB962C8B-B14F-4D97-AF65-F5344CB8AC3E}">
        <p14:creationId xmlns:p14="http://schemas.microsoft.com/office/powerpoint/2010/main" val="223379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C3FB705-E3A1-4126-B61F-A9F611353690}" type="slidenum">
              <a:rPr lang="en-GB" smtClean="0"/>
              <a:t>1</a:t>
            </a:fld>
            <a:endParaRPr lang="en-GB"/>
          </a:p>
        </p:txBody>
      </p:sp>
    </p:spTree>
    <p:extLst>
      <p:ext uri="{BB962C8B-B14F-4D97-AF65-F5344CB8AC3E}">
        <p14:creationId xmlns:p14="http://schemas.microsoft.com/office/powerpoint/2010/main" val="3395725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3FB705-E3A1-4126-B61F-A9F611353690}" type="slidenum">
              <a:rPr lang="en-GB" smtClean="0"/>
              <a:t>10</a:t>
            </a:fld>
            <a:endParaRPr lang="en-GB"/>
          </a:p>
        </p:txBody>
      </p:sp>
    </p:spTree>
    <p:extLst>
      <p:ext uri="{BB962C8B-B14F-4D97-AF65-F5344CB8AC3E}">
        <p14:creationId xmlns:p14="http://schemas.microsoft.com/office/powerpoint/2010/main" val="2977844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Thankful to </a:t>
            </a:r>
            <a:r>
              <a:rPr lang="en-GB" dirty="0" err="1" smtClean="0"/>
              <a:t>Enas</a:t>
            </a:r>
            <a:r>
              <a:rPr lang="en-GB" dirty="0" smtClean="0"/>
              <a:t> again for her Christmas card designs which raised about £800 this year for our charity   Cooking for each other.  </a:t>
            </a:r>
            <a:endParaRPr lang="en-GB" dirty="0"/>
          </a:p>
        </p:txBody>
      </p:sp>
      <p:sp>
        <p:nvSpPr>
          <p:cNvPr id="4" name="Slide Number Placeholder 3"/>
          <p:cNvSpPr>
            <a:spLocks noGrp="1"/>
          </p:cNvSpPr>
          <p:nvPr>
            <p:ph type="sldNum" sz="quarter" idx="10"/>
          </p:nvPr>
        </p:nvSpPr>
        <p:spPr/>
        <p:txBody>
          <a:bodyPr/>
          <a:lstStyle/>
          <a:p>
            <a:fld id="{0C3FB705-E3A1-4126-B61F-A9F611353690}" type="slidenum">
              <a:rPr lang="en-GB" smtClean="0"/>
              <a:t>11</a:t>
            </a:fld>
            <a:endParaRPr lang="en-GB"/>
          </a:p>
        </p:txBody>
      </p:sp>
    </p:spTree>
    <p:extLst>
      <p:ext uri="{BB962C8B-B14F-4D97-AF65-F5344CB8AC3E}">
        <p14:creationId xmlns:p14="http://schemas.microsoft.com/office/powerpoint/2010/main" val="597339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Thankful to those who have fundraised for us.   Rev David </a:t>
            </a:r>
            <a:r>
              <a:rPr lang="en-GB" dirty="0" err="1" smtClean="0"/>
              <a:t>Munchin</a:t>
            </a:r>
            <a:r>
              <a:rPr lang="en-GB" dirty="0" smtClean="0"/>
              <a:t> deserves a special mention =  he rode his bike to Rome and raised over £5000.</a:t>
            </a:r>
          </a:p>
          <a:p>
            <a:r>
              <a:rPr lang="en-GB" dirty="0" smtClean="0"/>
              <a:t>Our Volunteer coordinator with her bike ride.</a:t>
            </a:r>
          </a:p>
          <a:p>
            <a:r>
              <a:rPr lang="en-GB" dirty="0" smtClean="0"/>
              <a:t>Cake sales in the East of the County</a:t>
            </a:r>
          </a:p>
          <a:p>
            <a:r>
              <a:rPr lang="en-GB" dirty="0" smtClean="0"/>
              <a:t>Also to a volunteer who organised kindles for some in the East of the County.</a:t>
            </a:r>
          </a:p>
          <a:p>
            <a:endParaRPr lang="en-GB" dirty="0"/>
          </a:p>
          <a:p>
            <a:r>
              <a:rPr lang="en-GB" dirty="0" smtClean="0"/>
              <a:t>ICT is important and we are exploring how we can ensure that each family, particularly those with school age children have got the right equipment.  We are careful about second hand equipment as often it breaks down and can’t run the programmes needed.  So won’t accept any computers which do not have Windows 10. </a:t>
            </a:r>
          </a:p>
          <a:p>
            <a:r>
              <a:rPr lang="en-GB" dirty="0" smtClean="0"/>
              <a:t>With 50 families, this will involve more fundraising and training. </a:t>
            </a:r>
            <a:endParaRPr lang="en-GB" dirty="0"/>
          </a:p>
        </p:txBody>
      </p:sp>
      <p:sp>
        <p:nvSpPr>
          <p:cNvPr id="4" name="Slide Number Placeholder 3"/>
          <p:cNvSpPr>
            <a:spLocks noGrp="1"/>
          </p:cNvSpPr>
          <p:nvPr>
            <p:ph type="sldNum" sz="quarter" idx="10"/>
          </p:nvPr>
        </p:nvSpPr>
        <p:spPr/>
        <p:txBody>
          <a:bodyPr/>
          <a:lstStyle/>
          <a:p>
            <a:fld id="{0C3FB705-E3A1-4126-B61F-A9F611353690}" type="slidenum">
              <a:rPr lang="en-GB" smtClean="0"/>
              <a:t>12</a:t>
            </a:fld>
            <a:endParaRPr lang="en-GB"/>
          </a:p>
        </p:txBody>
      </p:sp>
    </p:spTree>
    <p:extLst>
      <p:ext uri="{BB962C8B-B14F-4D97-AF65-F5344CB8AC3E}">
        <p14:creationId xmlns:p14="http://schemas.microsoft.com/office/powerpoint/2010/main" val="1551590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Things are certainly changing from when we first started.  WE would never have imagined we would have our own volunteer network as we have. </a:t>
            </a:r>
          </a:p>
          <a:p>
            <a:endParaRPr lang="en-GB" dirty="0"/>
          </a:p>
          <a:p>
            <a:r>
              <a:rPr lang="en-GB" dirty="0" smtClean="0"/>
              <a:t>Also challenges for the families are changing.  You will here more about these later. From the families themselves.   </a:t>
            </a:r>
          </a:p>
          <a:p>
            <a:endParaRPr lang="en-GB" dirty="0"/>
          </a:p>
          <a:p>
            <a:endParaRPr lang="en-GB" dirty="0" smtClean="0"/>
          </a:p>
          <a:p>
            <a:endParaRPr lang="en-GB" dirty="0"/>
          </a:p>
        </p:txBody>
      </p:sp>
      <p:sp>
        <p:nvSpPr>
          <p:cNvPr id="4" name="Slide Number Placeholder 3"/>
          <p:cNvSpPr>
            <a:spLocks noGrp="1"/>
          </p:cNvSpPr>
          <p:nvPr>
            <p:ph type="sldNum" sz="quarter" idx="10"/>
          </p:nvPr>
        </p:nvSpPr>
        <p:spPr/>
        <p:txBody>
          <a:bodyPr/>
          <a:lstStyle/>
          <a:p>
            <a:fld id="{0C3FB705-E3A1-4126-B61F-A9F611353690}" type="slidenum">
              <a:rPr lang="en-GB" smtClean="0"/>
              <a:t>13</a:t>
            </a:fld>
            <a:endParaRPr lang="en-GB"/>
          </a:p>
        </p:txBody>
      </p:sp>
    </p:spTree>
    <p:extLst>
      <p:ext uri="{BB962C8B-B14F-4D97-AF65-F5344CB8AC3E}">
        <p14:creationId xmlns:p14="http://schemas.microsoft.com/office/powerpoint/2010/main" val="3420918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a:p>
          <a:p>
            <a:r>
              <a:rPr lang="en-GB" dirty="0" smtClean="0"/>
              <a:t>Thank yo</a:t>
            </a:r>
            <a:r>
              <a:rPr lang="en-GB" dirty="0" smtClean="0"/>
              <a:t>u to all our volunteers who give some much of the time unpaid to the charity.  </a:t>
            </a:r>
          </a:p>
          <a:p>
            <a:r>
              <a:rPr lang="en-GB" dirty="0" smtClean="0"/>
              <a:t>Thank you also  to those organisations and individuals   who support </a:t>
            </a:r>
            <a:r>
              <a:rPr lang="en-GB" dirty="0" err="1" smtClean="0"/>
              <a:t>ius</a:t>
            </a:r>
            <a:r>
              <a:rPr lang="en-GB" dirty="0" smtClean="0"/>
              <a:t>  in a number of  ways offering their premises, organising events with us, partnering with us.  </a:t>
            </a:r>
          </a:p>
          <a:p>
            <a:endParaRPr lang="en-GB" dirty="0"/>
          </a:p>
          <a:p>
            <a:r>
              <a:rPr lang="en-GB" dirty="0" smtClean="0"/>
              <a:t>We do not work </a:t>
            </a:r>
            <a:r>
              <a:rPr lang="en-GB" smtClean="0"/>
              <a:t>in isolation.   </a:t>
            </a:r>
          </a:p>
          <a:p>
            <a:endParaRPr lang="en-GB" dirty="0"/>
          </a:p>
        </p:txBody>
      </p:sp>
      <p:sp>
        <p:nvSpPr>
          <p:cNvPr id="4" name="Slide Number Placeholder 3"/>
          <p:cNvSpPr>
            <a:spLocks noGrp="1"/>
          </p:cNvSpPr>
          <p:nvPr>
            <p:ph type="sldNum" sz="quarter" idx="10"/>
          </p:nvPr>
        </p:nvSpPr>
        <p:spPr/>
        <p:txBody>
          <a:bodyPr/>
          <a:lstStyle/>
          <a:p>
            <a:fld id="{0C3FB705-E3A1-4126-B61F-A9F611353690}" type="slidenum">
              <a:rPr lang="en-GB" smtClean="0"/>
              <a:t>14</a:t>
            </a:fld>
            <a:endParaRPr lang="en-GB"/>
          </a:p>
        </p:txBody>
      </p:sp>
    </p:spTree>
    <p:extLst>
      <p:ext uri="{BB962C8B-B14F-4D97-AF65-F5344CB8AC3E}">
        <p14:creationId xmlns:p14="http://schemas.microsoft.com/office/powerpoint/2010/main" val="62029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changes to our trustees.  Gary Sutcliffe has resigned and we are looking for the AGM to elect John </a:t>
            </a:r>
            <a:r>
              <a:rPr lang="en-GB" dirty="0" err="1" smtClean="0"/>
              <a:t>Borton</a:t>
            </a:r>
            <a:r>
              <a:rPr lang="en-GB" dirty="0" smtClean="0"/>
              <a:t>. </a:t>
            </a:r>
            <a:endParaRPr lang="en-GB" dirty="0"/>
          </a:p>
        </p:txBody>
      </p:sp>
      <p:sp>
        <p:nvSpPr>
          <p:cNvPr id="4" name="Slide Number Placeholder 3"/>
          <p:cNvSpPr>
            <a:spLocks noGrp="1"/>
          </p:cNvSpPr>
          <p:nvPr>
            <p:ph type="sldNum" sz="quarter" idx="10"/>
          </p:nvPr>
        </p:nvSpPr>
        <p:spPr/>
        <p:txBody>
          <a:bodyPr/>
          <a:lstStyle/>
          <a:p>
            <a:fld id="{0C3FB705-E3A1-4126-B61F-A9F611353690}" type="slidenum">
              <a:rPr lang="en-GB" smtClean="0"/>
              <a:t>2</a:t>
            </a:fld>
            <a:endParaRPr lang="en-GB"/>
          </a:p>
        </p:txBody>
      </p:sp>
    </p:spTree>
    <p:extLst>
      <p:ext uri="{BB962C8B-B14F-4D97-AF65-F5344CB8AC3E}">
        <p14:creationId xmlns:p14="http://schemas.microsoft.com/office/powerpoint/2010/main" val="3343330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now nearly 50 families so this we can’t do county events.  Things happening more locally but we do combine if we can.  Not all the local </a:t>
            </a:r>
            <a:r>
              <a:rPr lang="en-GB" dirty="0" err="1" smtClean="0"/>
              <a:t>convernors</a:t>
            </a:r>
            <a:r>
              <a:rPr lang="en-GB" dirty="0" smtClean="0"/>
              <a:t> are trustees</a:t>
            </a:r>
            <a:endParaRPr lang="en-GB" dirty="0"/>
          </a:p>
        </p:txBody>
      </p:sp>
      <p:sp>
        <p:nvSpPr>
          <p:cNvPr id="4" name="Slide Number Placeholder 3"/>
          <p:cNvSpPr>
            <a:spLocks noGrp="1"/>
          </p:cNvSpPr>
          <p:nvPr>
            <p:ph type="sldNum" sz="quarter" idx="10"/>
          </p:nvPr>
        </p:nvSpPr>
        <p:spPr/>
        <p:txBody>
          <a:bodyPr/>
          <a:lstStyle/>
          <a:p>
            <a:fld id="{0C3FB705-E3A1-4126-B61F-A9F611353690}" type="slidenum">
              <a:rPr lang="en-GB" smtClean="0"/>
              <a:t>3</a:t>
            </a:fld>
            <a:endParaRPr lang="en-GB"/>
          </a:p>
        </p:txBody>
      </p:sp>
    </p:spTree>
    <p:extLst>
      <p:ext uri="{BB962C8B-B14F-4D97-AF65-F5344CB8AC3E}">
        <p14:creationId xmlns:p14="http://schemas.microsoft.com/office/powerpoint/2010/main" val="647910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 We now have sufficient funding for Caroline to continue to the end of 2109. She will now have 18 hours a week instead of 9.    This is because  we were successful with CDA Community Action Development to secure funding for a project for women which will run until the end of the year and also a donation from COSARAF.</a:t>
            </a:r>
          </a:p>
          <a:p>
            <a:endParaRPr lang="en-GB" dirty="0"/>
          </a:p>
          <a:p>
            <a:r>
              <a:rPr lang="en-GB" dirty="0" smtClean="0"/>
              <a:t>We have now in the region of 70 volunteers working in a variety of ways across the county.   Transport still a problem and we really need a volunteer to help us with thee record keeping, recording and checking for volunteer drivers.   At the moment local convenors are doing this but we need more help with this scheme.  Are you that person?  Can be done from home, you just need good admin skills.  </a:t>
            </a:r>
            <a:endParaRPr lang="en-GB" dirty="0"/>
          </a:p>
        </p:txBody>
      </p:sp>
      <p:sp>
        <p:nvSpPr>
          <p:cNvPr id="4" name="Slide Number Placeholder 3"/>
          <p:cNvSpPr>
            <a:spLocks noGrp="1"/>
          </p:cNvSpPr>
          <p:nvPr>
            <p:ph type="sldNum" sz="quarter" idx="10"/>
          </p:nvPr>
        </p:nvSpPr>
        <p:spPr/>
        <p:txBody>
          <a:bodyPr/>
          <a:lstStyle/>
          <a:p>
            <a:fld id="{0C3FB705-E3A1-4126-B61F-A9F611353690}" type="slidenum">
              <a:rPr lang="en-GB" smtClean="0"/>
              <a:t>4</a:t>
            </a:fld>
            <a:endParaRPr lang="en-GB"/>
          </a:p>
        </p:txBody>
      </p:sp>
    </p:spTree>
    <p:extLst>
      <p:ext uri="{BB962C8B-B14F-4D97-AF65-F5344CB8AC3E}">
        <p14:creationId xmlns:p14="http://schemas.microsoft.com/office/powerpoint/2010/main" val="1257662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have changed slightly -  before we offered a meal on the first day of arrival.  Now we provide a food hamper and join the RC or council in their welcome event.  </a:t>
            </a:r>
            <a:endParaRPr lang="en-GB" dirty="0"/>
          </a:p>
        </p:txBody>
      </p:sp>
      <p:sp>
        <p:nvSpPr>
          <p:cNvPr id="4" name="Slide Number Placeholder 3"/>
          <p:cNvSpPr>
            <a:spLocks noGrp="1"/>
          </p:cNvSpPr>
          <p:nvPr>
            <p:ph type="sldNum" sz="quarter" idx="10"/>
          </p:nvPr>
        </p:nvSpPr>
        <p:spPr/>
        <p:txBody>
          <a:bodyPr/>
          <a:lstStyle/>
          <a:p>
            <a:fld id="{0C3FB705-E3A1-4126-B61F-A9F611353690}" type="slidenum">
              <a:rPr lang="en-GB" smtClean="0"/>
              <a:t>5</a:t>
            </a:fld>
            <a:endParaRPr lang="en-GB"/>
          </a:p>
        </p:txBody>
      </p:sp>
    </p:spTree>
    <p:extLst>
      <p:ext uri="{BB962C8B-B14F-4D97-AF65-F5344CB8AC3E}">
        <p14:creationId xmlns:p14="http://schemas.microsoft.com/office/powerpoint/2010/main" val="3509988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cycle scheme continues to be a great success. In 2018 63 bikes 5 scooters delivered across the county.  All are provided with a safety package, locks helmets and visors.   We are having to buy more expensive locks as are finding that bikes are getting stolen.  </a:t>
            </a:r>
            <a:endParaRPr lang="en-GB" dirty="0"/>
          </a:p>
        </p:txBody>
      </p:sp>
      <p:sp>
        <p:nvSpPr>
          <p:cNvPr id="4" name="Slide Number Placeholder 3"/>
          <p:cNvSpPr>
            <a:spLocks noGrp="1"/>
          </p:cNvSpPr>
          <p:nvPr>
            <p:ph type="sldNum" sz="quarter" idx="10"/>
          </p:nvPr>
        </p:nvSpPr>
        <p:spPr/>
        <p:txBody>
          <a:bodyPr/>
          <a:lstStyle/>
          <a:p>
            <a:fld id="{0C3FB705-E3A1-4126-B61F-A9F611353690}" type="slidenum">
              <a:rPr lang="en-GB" smtClean="0"/>
              <a:t>6</a:t>
            </a:fld>
            <a:endParaRPr lang="en-GB"/>
          </a:p>
        </p:txBody>
      </p:sp>
    </p:spTree>
    <p:extLst>
      <p:ext uri="{BB962C8B-B14F-4D97-AF65-F5344CB8AC3E}">
        <p14:creationId xmlns:p14="http://schemas.microsoft.com/office/powerpoint/2010/main" val="4129177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part of the </a:t>
            </a:r>
            <a:r>
              <a:rPr lang="en-GB" dirty="0" err="1" smtClean="0"/>
              <a:t>wecome</a:t>
            </a:r>
            <a:r>
              <a:rPr lang="en-GB" dirty="0" smtClean="0"/>
              <a:t> package we still provide a TV and pay for a licence for a year.  </a:t>
            </a:r>
          </a:p>
          <a:p>
            <a:endParaRPr lang="en-GB" dirty="0"/>
          </a:p>
          <a:p>
            <a:r>
              <a:rPr lang="en-GB" dirty="0" smtClean="0"/>
              <a:t>WE have talked about the bike scheme but also additional goods that might be needed.  Gardening equipment and lawnmowers are one.   Sofa’s household equipment and help with transport and fares.  We have for example paid for taxi fares for someone to get to a hospital appointment where there are no public transport links.   Also starting to help with driving lessons if funds can’t be secured elsewhere.  Also helping others not part of the scheme.  </a:t>
            </a:r>
          </a:p>
          <a:p>
            <a:endParaRPr lang="en-GB" dirty="0"/>
          </a:p>
          <a:p>
            <a:r>
              <a:rPr lang="en-GB" dirty="0" smtClean="0"/>
              <a:t>We have started to advertise on our Facebook page for goods and this is proving quite successful.  </a:t>
            </a:r>
            <a:endParaRPr lang="en-GB" dirty="0"/>
          </a:p>
        </p:txBody>
      </p:sp>
      <p:sp>
        <p:nvSpPr>
          <p:cNvPr id="4" name="Slide Number Placeholder 3"/>
          <p:cNvSpPr>
            <a:spLocks noGrp="1"/>
          </p:cNvSpPr>
          <p:nvPr>
            <p:ph type="sldNum" sz="quarter" idx="10"/>
          </p:nvPr>
        </p:nvSpPr>
        <p:spPr/>
        <p:txBody>
          <a:bodyPr/>
          <a:lstStyle/>
          <a:p>
            <a:fld id="{0C3FB705-E3A1-4126-B61F-A9F611353690}" type="slidenum">
              <a:rPr lang="en-GB" smtClean="0"/>
              <a:t>7</a:t>
            </a:fld>
            <a:endParaRPr lang="en-GB"/>
          </a:p>
        </p:txBody>
      </p:sp>
    </p:spTree>
    <p:extLst>
      <p:ext uri="{BB962C8B-B14F-4D97-AF65-F5344CB8AC3E}">
        <p14:creationId xmlns:p14="http://schemas.microsoft.com/office/powerpoint/2010/main" val="3562927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Activities.   Shared meals, parties .  Walking group in </a:t>
            </a:r>
            <a:r>
              <a:rPr lang="en-GB" dirty="0" err="1" smtClean="0"/>
              <a:t>Dacorum</a:t>
            </a:r>
            <a:r>
              <a:rPr lang="en-GB" dirty="0" smtClean="0"/>
              <a:t> </a:t>
            </a:r>
          </a:p>
          <a:p>
            <a:r>
              <a:rPr lang="en-GB" dirty="0" smtClean="0"/>
              <a:t>Shared tea at the </a:t>
            </a:r>
            <a:r>
              <a:rPr lang="en-GB" dirty="0" err="1" smtClean="0"/>
              <a:t>Masourti</a:t>
            </a:r>
            <a:r>
              <a:rPr lang="en-GB" dirty="0" smtClean="0"/>
              <a:t> </a:t>
            </a:r>
            <a:r>
              <a:rPr lang="en-GB" dirty="0" err="1" smtClean="0"/>
              <a:t>Synaguge</a:t>
            </a:r>
            <a:r>
              <a:rPr lang="en-GB" dirty="0" smtClean="0"/>
              <a:t> -  for which we were nominated in the Herts </a:t>
            </a:r>
            <a:r>
              <a:rPr lang="en-GB" dirty="0" err="1" smtClean="0"/>
              <a:t>Advertisor</a:t>
            </a:r>
            <a:r>
              <a:rPr lang="en-GB" dirty="0" smtClean="0"/>
              <a:t> award under the Good Neighbour Category.  </a:t>
            </a:r>
            <a:endParaRPr lang="en-GB" dirty="0"/>
          </a:p>
        </p:txBody>
      </p:sp>
      <p:sp>
        <p:nvSpPr>
          <p:cNvPr id="4" name="Slide Number Placeholder 3"/>
          <p:cNvSpPr>
            <a:spLocks noGrp="1"/>
          </p:cNvSpPr>
          <p:nvPr>
            <p:ph type="sldNum" sz="quarter" idx="10"/>
          </p:nvPr>
        </p:nvSpPr>
        <p:spPr/>
        <p:txBody>
          <a:bodyPr/>
          <a:lstStyle/>
          <a:p>
            <a:fld id="{0C3FB705-E3A1-4126-B61F-A9F611353690}" type="slidenum">
              <a:rPr lang="en-GB" smtClean="0"/>
              <a:t>8</a:t>
            </a:fld>
            <a:endParaRPr lang="en-GB"/>
          </a:p>
        </p:txBody>
      </p:sp>
    </p:spTree>
    <p:extLst>
      <p:ext uri="{BB962C8B-B14F-4D97-AF65-F5344CB8AC3E}">
        <p14:creationId xmlns:p14="http://schemas.microsoft.com/office/powerpoint/2010/main" val="4248497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Barge trip in Ware,  visits to museums.   </a:t>
            </a:r>
            <a:endParaRPr lang="en-GB" dirty="0"/>
          </a:p>
        </p:txBody>
      </p:sp>
      <p:sp>
        <p:nvSpPr>
          <p:cNvPr id="4" name="Slide Number Placeholder 3"/>
          <p:cNvSpPr>
            <a:spLocks noGrp="1"/>
          </p:cNvSpPr>
          <p:nvPr>
            <p:ph type="sldNum" sz="quarter" idx="10"/>
          </p:nvPr>
        </p:nvSpPr>
        <p:spPr/>
        <p:txBody>
          <a:bodyPr/>
          <a:lstStyle/>
          <a:p>
            <a:fld id="{0C3FB705-E3A1-4126-B61F-A9F611353690}" type="slidenum">
              <a:rPr lang="en-GB" smtClean="0"/>
              <a:t>9</a:t>
            </a:fld>
            <a:endParaRPr lang="en-GB"/>
          </a:p>
        </p:txBody>
      </p:sp>
    </p:spTree>
    <p:extLst>
      <p:ext uri="{BB962C8B-B14F-4D97-AF65-F5344CB8AC3E}">
        <p14:creationId xmlns:p14="http://schemas.microsoft.com/office/powerpoint/2010/main" val="1352428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7F43AEA-7FBC-4710-9F9E-623AACCE3ADD}" type="datetimeFigureOut">
              <a:rPr lang="en-GB" smtClean="0"/>
              <a:t>08/04/2019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059C33B-E3A6-4A83-BE0D-EEDDEA9ABDA8}" type="slidenum">
              <a:rPr lang="en-GB" smtClean="0"/>
              <a:t>‹#›</a:t>
            </a:fld>
            <a:endParaRPr lang="en-GB" dirty="0"/>
          </a:p>
        </p:txBody>
      </p:sp>
    </p:spTree>
    <p:extLst>
      <p:ext uri="{BB962C8B-B14F-4D97-AF65-F5344CB8AC3E}">
        <p14:creationId xmlns:p14="http://schemas.microsoft.com/office/powerpoint/2010/main" val="2182994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7F43AEA-7FBC-4710-9F9E-623AACCE3ADD}" type="datetimeFigureOut">
              <a:rPr lang="en-GB" smtClean="0"/>
              <a:t>08/04/2019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059C33B-E3A6-4A83-BE0D-EEDDEA9ABDA8}" type="slidenum">
              <a:rPr lang="en-GB" smtClean="0"/>
              <a:t>‹#›</a:t>
            </a:fld>
            <a:endParaRPr lang="en-GB" dirty="0"/>
          </a:p>
        </p:txBody>
      </p:sp>
    </p:spTree>
    <p:extLst>
      <p:ext uri="{BB962C8B-B14F-4D97-AF65-F5344CB8AC3E}">
        <p14:creationId xmlns:p14="http://schemas.microsoft.com/office/powerpoint/2010/main" val="442700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7F43AEA-7FBC-4710-9F9E-623AACCE3ADD}" type="datetimeFigureOut">
              <a:rPr lang="en-GB" smtClean="0"/>
              <a:t>08/04/2019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059C33B-E3A6-4A83-BE0D-EEDDEA9ABDA8}" type="slidenum">
              <a:rPr lang="en-GB" smtClean="0"/>
              <a:t>‹#›</a:t>
            </a:fld>
            <a:endParaRPr lang="en-GB" dirty="0"/>
          </a:p>
        </p:txBody>
      </p:sp>
    </p:spTree>
    <p:extLst>
      <p:ext uri="{BB962C8B-B14F-4D97-AF65-F5344CB8AC3E}">
        <p14:creationId xmlns:p14="http://schemas.microsoft.com/office/powerpoint/2010/main" val="2982929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7F43AEA-7FBC-4710-9F9E-623AACCE3ADD}" type="datetimeFigureOut">
              <a:rPr lang="en-GB" smtClean="0"/>
              <a:t>08/04/2019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059C33B-E3A6-4A83-BE0D-EEDDEA9ABDA8}" type="slidenum">
              <a:rPr lang="en-GB" smtClean="0"/>
              <a:t>‹#›</a:t>
            </a:fld>
            <a:endParaRPr lang="en-GB" dirty="0"/>
          </a:p>
        </p:txBody>
      </p:sp>
    </p:spTree>
    <p:extLst>
      <p:ext uri="{BB962C8B-B14F-4D97-AF65-F5344CB8AC3E}">
        <p14:creationId xmlns:p14="http://schemas.microsoft.com/office/powerpoint/2010/main" val="1727923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F43AEA-7FBC-4710-9F9E-623AACCE3ADD}" type="datetimeFigureOut">
              <a:rPr lang="en-GB" smtClean="0"/>
              <a:t>08/04/2019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059C33B-E3A6-4A83-BE0D-EEDDEA9ABDA8}" type="slidenum">
              <a:rPr lang="en-GB" smtClean="0"/>
              <a:t>‹#›</a:t>
            </a:fld>
            <a:endParaRPr lang="en-GB" dirty="0"/>
          </a:p>
        </p:txBody>
      </p:sp>
    </p:spTree>
    <p:extLst>
      <p:ext uri="{BB962C8B-B14F-4D97-AF65-F5344CB8AC3E}">
        <p14:creationId xmlns:p14="http://schemas.microsoft.com/office/powerpoint/2010/main" val="942241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7F43AEA-7FBC-4710-9F9E-623AACCE3ADD}" type="datetimeFigureOut">
              <a:rPr lang="en-GB" smtClean="0"/>
              <a:t>08/04/2019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059C33B-E3A6-4A83-BE0D-EEDDEA9ABDA8}" type="slidenum">
              <a:rPr lang="en-GB" smtClean="0"/>
              <a:t>‹#›</a:t>
            </a:fld>
            <a:endParaRPr lang="en-GB" dirty="0"/>
          </a:p>
        </p:txBody>
      </p:sp>
    </p:spTree>
    <p:extLst>
      <p:ext uri="{BB962C8B-B14F-4D97-AF65-F5344CB8AC3E}">
        <p14:creationId xmlns:p14="http://schemas.microsoft.com/office/powerpoint/2010/main" val="504567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7F43AEA-7FBC-4710-9F9E-623AACCE3ADD}" type="datetimeFigureOut">
              <a:rPr lang="en-GB" smtClean="0"/>
              <a:t>08/04/2019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2059C33B-E3A6-4A83-BE0D-EEDDEA9ABDA8}" type="slidenum">
              <a:rPr lang="en-GB" smtClean="0"/>
              <a:t>‹#›</a:t>
            </a:fld>
            <a:endParaRPr lang="en-GB" dirty="0"/>
          </a:p>
        </p:txBody>
      </p:sp>
    </p:spTree>
    <p:extLst>
      <p:ext uri="{BB962C8B-B14F-4D97-AF65-F5344CB8AC3E}">
        <p14:creationId xmlns:p14="http://schemas.microsoft.com/office/powerpoint/2010/main" val="1515995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7F43AEA-7FBC-4710-9F9E-623AACCE3ADD}" type="datetimeFigureOut">
              <a:rPr lang="en-GB" smtClean="0"/>
              <a:t>08/04/2019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2059C33B-E3A6-4A83-BE0D-EEDDEA9ABDA8}" type="slidenum">
              <a:rPr lang="en-GB" smtClean="0"/>
              <a:t>‹#›</a:t>
            </a:fld>
            <a:endParaRPr lang="en-GB" dirty="0"/>
          </a:p>
        </p:txBody>
      </p:sp>
    </p:spTree>
    <p:extLst>
      <p:ext uri="{BB962C8B-B14F-4D97-AF65-F5344CB8AC3E}">
        <p14:creationId xmlns:p14="http://schemas.microsoft.com/office/powerpoint/2010/main" val="1791138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F43AEA-7FBC-4710-9F9E-623AACCE3ADD}" type="datetimeFigureOut">
              <a:rPr lang="en-GB" smtClean="0"/>
              <a:t>08/04/2019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2059C33B-E3A6-4A83-BE0D-EEDDEA9ABDA8}" type="slidenum">
              <a:rPr lang="en-GB" smtClean="0"/>
              <a:t>‹#›</a:t>
            </a:fld>
            <a:endParaRPr lang="en-GB" dirty="0"/>
          </a:p>
        </p:txBody>
      </p:sp>
    </p:spTree>
    <p:extLst>
      <p:ext uri="{BB962C8B-B14F-4D97-AF65-F5344CB8AC3E}">
        <p14:creationId xmlns:p14="http://schemas.microsoft.com/office/powerpoint/2010/main" val="299718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F43AEA-7FBC-4710-9F9E-623AACCE3ADD}" type="datetimeFigureOut">
              <a:rPr lang="en-GB" smtClean="0"/>
              <a:t>08/04/2019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059C33B-E3A6-4A83-BE0D-EEDDEA9ABDA8}" type="slidenum">
              <a:rPr lang="en-GB" smtClean="0"/>
              <a:t>‹#›</a:t>
            </a:fld>
            <a:endParaRPr lang="en-GB" dirty="0"/>
          </a:p>
        </p:txBody>
      </p:sp>
    </p:spTree>
    <p:extLst>
      <p:ext uri="{BB962C8B-B14F-4D97-AF65-F5344CB8AC3E}">
        <p14:creationId xmlns:p14="http://schemas.microsoft.com/office/powerpoint/2010/main" val="815633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F43AEA-7FBC-4710-9F9E-623AACCE3ADD}" type="datetimeFigureOut">
              <a:rPr lang="en-GB" smtClean="0"/>
              <a:t>08/04/2019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059C33B-E3A6-4A83-BE0D-EEDDEA9ABDA8}" type="slidenum">
              <a:rPr lang="en-GB" smtClean="0"/>
              <a:t>‹#›</a:t>
            </a:fld>
            <a:endParaRPr lang="en-GB" dirty="0"/>
          </a:p>
        </p:txBody>
      </p:sp>
    </p:spTree>
    <p:extLst>
      <p:ext uri="{BB962C8B-B14F-4D97-AF65-F5344CB8AC3E}">
        <p14:creationId xmlns:p14="http://schemas.microsoft.com/office/powerpoint/2010/main" val="2683638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F43AEA-7FBC-4710-9F9E-623AACCE3ADD}" type="datetimeFigureOut">
              <a:rPr lang="en-GB" smtClean="0"/>
              <a:t>08/04/2019</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59C33B-E3A6-4A83-BE0D-EEDDEA9ABDA8}" type="slidenum">
              <a:rPr lang="en-GB" smtClean="0"/>
              <a:t>‹#›</a:t>
            </a:fld>
            <a:endParaRPr lang="en-GB" dirty="0"/>
          </a:p>
        </p:txBody>
      </p:sp>
    </p:spTree>
    <p:extLst>
      <p:ext uri="{BB962C8B-B14F-4D97-AF65-F5344CB8AC3E}">
        <p14:creationId xmlns:p14="http://schemas.microsoft.com/office/powerpoint/2010/main" val="3157728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hyperlink" Target="http://r.search.aol.com/_ylt=A0geJKhQKZVa4nMAnbv.CWVH;_ylu=X3oDMTIyMmNpZWk0BHNlYwNzcgRzbGsDaW1nBG9pZANlMjg3OWVmZWJmMjU0ODU3NGYxOGNkMjI0MTQwMjljZQRncG9zAzEEaXQDYmluZw--/RV=2/RE=1519753680/RO=11/RU=http:/www.clipartbest.com/cliparts/di6/xKj/di6xKjMrT.png/RK=0/RS=VhU8fqXABFnVl0rZZ8.Lxw2h15I-"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3938" y="1381794"/>
            <a:ext cx="10515600" cy="3719513"/>
          </a:xfrm>
        </p:spPr>
        <p:txBody>
          <a:bodyPr/>
          <a:lstStyle/>
          <a:p>
            <a:pPr algn="ctr"/>
            <a:r>
              <a:rPr lang="en-GB" sz="4761" b="1" dirty="0" smtClean="0">
                <a:latin typeface="+mn-lt"/>
              </a:rPr>
              <a:t>Herts Welcomes Syrian Families</a:t>
            </a:r>
            <a:br>
              <a:rPr lang="en-GB" sz="4761" b="1" dirty="0" smtClean="0">
                <a:latin typeface="+mn-lt"/>
              </a:rPr>
            </a:br>
            <a:r>
              <a:rPr lang="en-GB" sz="4761" b="1" dirty="0" smtClean="0">
                <a:latin typeface="+mn-lt"/>
              </a:rPr>
              <a:t>AGM 9</a:t>
            </a:r>
            <a:r>
              <a:rPr lang="en-GB" sz="4761" b="1" baseline="30000" dirty="0" smtClean="0">
                <a:latin typeface="+mn-lt"/>
              </a:rPr>
              <a:t>th</a:t>
            </a:r>
            <a:r>
              <a:rPr lang="en-GB" sz="4761" b="1" dirty="0" smtClean="0">
                <a:latin typeface="+mn-lt"/>
              </a:rPr>
              <a:t> April 2019</a:t>
            </a:r>
            <a:endParaRPr lang="en-GB" sz="4761" b="1" dirty="0">
              <a:latin typeface="+mn-lt"/>
            </a:endParaRPr>
          </a:p>
        </p:txBody>
      </p:sp>
      <p:sp>
        <p:nvSpPr>
          <p:cNvPr id="5" name="Title 1"/>
          <p:cNvSpPr txBox="1">
            <a:spLocks/>
          </p:cNvSpPr>
          <p:nvPr/>
        </p:nvSpPr>
        <p:spPr>
          <a:xfrm>
            <a:off x="838200" y="666749"/>
            <a:ext cx="10515600" cy="5149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4761" b="1" dirty="0">
              <a:latin typeface="+mn-lt"/>
            </a:endParaRPr>
          </a:p>
        </p:txBody>
      </p:sp>
    </p:spTree>
    <p:extLst>
      <p:ext uri="{BB962C8B-B14F-4D97-AF65-F5344CB8AC3E}">
        <p14:creationId xmlns:p14="http://schemas.microsoft.com/office/powerpoint/2010/main" val="32005936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Gifts to families continue  – Summer and Christmas</a:t>
            </a:r>
            <a:endParaRPr lang="en-GB" b="1"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10800000">
            <a:off x="1397000" y="2477294"/>
            <a:ext cx="4064000" cy="3048000"/>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461000" y="2477294"/>
            <a:ext cx="4064000" cy="3048000"/>
          </a:xfrm>
        </p:spPr>
      </p:pic>
    </p:spTree>
    <p:extLst>
      <p:ext uri="{BB962C8B-B14F-4D97-AF65-F5344CB8AC3E}">
        <p14:creationId xmlns:p14="http://schemas.microsoft.com/office/powerpoint/2010/main" val="33629534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Enabling them to support each other </a:t>
            </a:r>
            <a:endParaRPr lang="en-GB" b="1"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905964" y="1684706"/>
            <a:ext cx="2688629" cy="3584839"/>
          </a:xfrm>
        </p:spPr>
      </p:pic>
      <p:pic>
        <p:nvPicPr>
          <p:cNvPr id="7" name="Content Placeholder 6"/>
          <p:cNvPicPr>
            <a:picLocks noGrp="1"/>
          </p:cNvPicPr>
          <p:nvPr>
            <p:ph sz="half" idx="1"/>
          </p:nvPr>
        </p:nvPicPr>
        <p:blipFill>
          <a:blip r:embed="rId4"/>
          <a:stretch>
            <a:fillRect/>
          </a:stretch>
        </p:blipFill>
        <p:spPr>
          <a:xfrm>
            <a:off x="211133" y="1789531"/>
            <a:ext cx="3083448" cy="3563386"/>
          </a:xfrm>
          <a:prstGeom prst="rect">
            <a:avLst/>
          </a:prstGeom>
        </p:spPr>
      </p:pic>
      <p:pic>
        <p:nvPicPr>
          <p:cNvPr id="5" name="Picture 4"/>
          <p:cNvPicPr/>
          <p:nvPr/>
        </p:nvPicPr>
        <p:blipFill>
          <a:blip r:embed="rId5"/>
          <a:stretch>
            <a:fillRect/>
          </a:stretch>
        </p:blipFill>
        <p:spPr>
          <a:xfrm>
            <a:off x="3441032" y="1789530"/>
            <a:ext cx="4042609" cy="3563385"/>
          </a:xfrm>
          <a:prstGeom prst="rect">
            <a:avLst/>
          </a:prstGeom>
        </p:spPr>
      </p:pic>
    </p:spTree>
    <p:extLst>
      <p:ext uri="{BB962C8B-B14F-4D97-AF65-F5344CB8AC3E}">
        <p14:creationId xmlns:p14="http://schemas.microsoft.com/office/powerpoint/2010/main" val="11159611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thank you to  to those who have helped  raise funds and provide goods  for us</a:t>
            </a:r>
            <a:endParaRPr lang="en-GB"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48445" y="1772235"/>
            <a:ext cx="3753293" cy="4010585"/>
          </a:xfr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1975" y="1772234"/>
            <a:ext cx="3092115" cy="401058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7087" y="1772237"/>
            <a:ext cx="2374792" cy="401058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150" y="1772236"/>
            <a:ext cx="1762371" cy="4010585"/>
          </a:xfrm>
          <a:prstGeom prst="rect">
            <a:avLst/>
          </a:prstGeom>
        </p:spPr>
      </p:pic>
    </p:spTree>
    <p:extLst>
      <p:ext uri="{BB962C8B-B14F-4D97-AF65-F5344CB8AC3E}">
        <p14:creationId xmlns:p14="http://schemas.microsoft.com/office/powerpoint/2010/main" val="3741775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latin typeface="+mn-lt"/>
              </a:rPr>
              <a:t>Priorities for next year </a:t>
            </a:r>
            <a:endParaRPr lang="en-GB" b="1" dirty="0">
              <a:latin typeface="+mn-lt"/>
            </a:endParaRPr>
          </a:p>
        </p:txBody>
      </p:sp>
      <p:sp>
        <p:nvSpPr>
          <p:cNvPr id="3" name="Content Placeholder 2"/>
          <p:cNvSpPr>
            <a:spLocks noGrp="1"/>
          </p:cNvSpPr>
          <p:nvPr>
            <p:ph idx="1"/>
          </p:nvPr>
        </p:nvSpPr>
        <p:spPr>
          <a:xfrm>
            <a:off x="838200" y="1465017"/>
            <a:ext cx="10515600" cy="4351338"/>
          </a:xfrm>
        </p:spPr>
        <p:txBody>
          <a:bodyPr>
            <a:normAutofit fontScale="77500" lnSpcReduction="20000"/>
          </a:bodyPr>
          <a:lstStyle/>
          <a:p>
            <a:pPr marL="0" indent="0">
              <a:buNone/>
            </a:pPr>
            <a:endParaRPr lang="en-GB" dirty="0" smtClean="0">
              <a:latin typeface="Arial" panose="020B0604020202020204" pitchFamily="34" charset="0"/>
              <a:cs typeface="Arial" panose="020B0604020202020204" pitchFamily="34" charset="0"/>
            </a:endParaRPr>
          </a:p>
          <a:p>
            <a:pPr lvl="0"/>
            <a:r>
              <a:rPr lang="en-GB" dirty="0"/>
              <a:t>To continue to support the families and other refugees and respond to changing needs.</a:t>
            </a:r>
          </a:p>
          <a:p>
            <a:pPr lvl="0"/>
            <a:r>
              <a:rPr lang="en-GB" dirty="0"/>
              <a:t>To continue to run events that support wellbeing and integration. </a:t>
            </a:r>
          </a:p>
          <a:p>
            <a:pPr lvl="0"/>
            <a:r>
              <a:rPr lang="en-GB" dirty="0"/>
              <a:t>To continue with our Language Support/ befriender network and bid for further funds to maintain this.</a:t>
            </a:r>
          </a:p>
          <a:p>
            <a:pPr lvl="0"/>
            <a:r>
              <a:rPr lang="en-GB" dirty="0"/>
              <a:t>To set up and pilot women's groups in different parts of the county. </a:t>
            </a:r>
          </a:p>
          <a:p>
            <a:pPr lvl="0"/>
            <a:r>
              <a:rPr lang="en-GB" dirty="0"/>
              <a:t>To explore how we might support refugees not coming through the Government scheme. </a:t>
            </a:r>
          </a:p>
          <a:p>
            <a:pPr lvl="0"/>
            <a:r>
              <a:rPr lang="en-GB" dirty="0"/>
              <a:t>To strengthen and help with access to employment.</a:t>
            </a:r>
          </a:p>
          <a:p>
            <a:pPr lvl="0"/>
            <a:r>
              <a:rPr lang="en-GB" dirty="0"/>
              <a:t>To consult with the families on how they could be more involved with our organisation.  </a:t>
            </a:r>
          </a:p>
          <a:p>
            <a:pPr lvl="0"/>
            <a:r>
              <a:rPr lang="en-GB" dirty="0"/>
              <a:t>To strengthen our Volunteer Driver network across the county.</a:t>
            </a:r>
          </a:p>
          <a:p>
            <a:pPr lvl="0"/>
            <a:r>
              <a:rPr lang="en-GB" dirty="0"/>
              <a:t>To continue to fundraise and encourage other organisations to help us with this. </a:t>
            </a:r>
          </a:p>
          <a:p>
            <a:r>
              <a:rPr lang="en-GB" dirty="0"/>
              <a:t> </a:t>
            </a:r>
          </a:p>
          <a:p>
            <a:pPr marL="0" indent="0">
              <a:buNone/>
            </a:pPr>
            <a:endParaRPr lang="en-GB"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27029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886835"/>
          </a:xfrm>
        </p:spPr>
        <p:txBody>
          <a:bodyPr/>
          <a:lstStyle/>
          <a:p>
            <a:pPr algn="ctr"/>
            <a:r>
              <a:rPr lang="en-GB" b="1" dirty="0" smtClean="0">
                <a:latin typeface="+mn-lt"/>
              </a:rPr>
              <a:t>None of this could have been done without your help and support so once again  thank you</a:t>
            </a:r>
            <a:br>
              <a:rPr lang="en-GB" b="1" dirty="0" smtClean="0">
                <a:latin typeface="+mn-lt"/>
              </a:rPr>
            </a:br>
            <a:endParaRPr lang="en-GB" b="1" dirty="0">
              <a:latin typeface="+mn-lt"/>
            </a:endParaRPr>
          </a:p>
        </p:txBody>
      </p:sp>
      <p:sp>
        <p:nvSpPr>
          <p:cNvPr id="3" name="Content Placeholder 2"/>
          <p:cNvSpPr>
            <a:spLocks noGrp="1"/>
          </p:cNvSpPr>
          <p:nvPr>
            <p:ph idx="1"/>
          </p:nvPr>
        </p:nvSpPr>
        <p:spPr>
          <a:xfrm>
            <a:off x="838200" y="1465017"/>
            <a:ext cx="10515600" cy="4351338"/>
          </a:xfrm>
        </p:spPr>
        <p:txBody>
          <a:bodyPr>
            <a:normAutofit/>
          </a:bodyPr>
          <a:lstStyle/>
          <a:p>
            <a:pPr marL="0" indent="0">
              <a:buNone/>
            </a:pPr>
            <a:endParaRPr lang="en-GB" dirty="0" smtClean="0">
              <a:latin typeface="Arial" panose="020B0604020202020204" pitchFamily="34" charset="0"/>
              <a:cs typeface="Arial" panose="020B0604020202020204" pitchFamily="34" charset="0"/>
            </a:endParaRPr>
          </a:p>
          <a:p>
            <a:pPr marL="0" indent="0">
              <a:buNone/>
            </a:pPr>
            <a:endParaRPr lang="en-GB"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54535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57119"/>
            <a:ext cx="9144000" cy="5900881"/>
          </a:xfrm>
        </p:spPr>
        <p:txBody>
          <a:bodyPr>
            <a:normAutofit fontScale="90000"/>
          </a:bodyPr>
          <a:lstStyle/>
          <a:p>
            <a:r>
              <a:rPr lang="en-GB" b="1" dirty="0" smtClean="0"/>
              <a:t/>
            </a:r>
            <a:br>
              <a:rPr lang="en-GB" b="1" dirty="0" smtClean="0"/>
            </a:br>
            <a:r>
              <a:rPr lang="en-GB" b="1" dirty="0"/>
              <a:t/>
            </a:r>
            <a:br>
              <a:rPr lang="en-GB" b="1" dirty="0"/>
            </a:br>
            <a:r>
              <a:rPr lang="en-GB" b="1" dirty="0" smtClean="0"/>
              <a:t/>
            </a:r>
            <a:br>
              <a:rPr lang="en-GB" b="1" dirty="0" smtClean="0"/>
            </a:br>
            <a:r>
              <a:rPr lang="en-GB" b="1" dirty="0"/>
              <a:t/>
            </a:r>
            <a:br>
              <a:rPr lang="en-GB" b="1" dirty="0"/>
            </a:br>
            <a:r>
              <a:rPr lang="en-GB" b="1" dirty="0" smtClean="0"/>
              <a:t/>
            </a:r>
            <a:br>
              <a:rPr lang="en-GB" b="1" dirty="0" smtClean="0"/>
            </a:br>
            <a:r>
              <a:rPr lang="en-GB" b="1" dirty="0" smtClean="0"/>
              <a:t> Second year as a Charity 1162798</a:t>
            </a:r>
            <a:br>
              <a:rPr lang="en-GB" b="1" dirty="0" smtClean="0"/>
            </a:br>
            <a:r>
              <a:rPr lang="en-GB" b="1" dirty="0" smtClean="0"/>
              <a:t/>
            </a:r>
            <a:br>
              <a:rPr lang="en-GB" b="1" dirty="0" smtClean="0"/>
            </a:br>
            <a:endParaRPr lang="en-GB" b="1" dirty="0"/>
          </a:p>
        </p:txBody>
      </p:sp>
      <p:sp>
        <p:nvSpPr>
          <p:cNvPr id="3" name="Subtitle 2"/>
          <p:cNvSpPr>
            <a:spLocks noGrp="1"/>
          </p:cNvSpPr>
          <p:nvPr>
            <p:ph type="subTitle" idx="1"/>
          </p:nvPr>
        </p:nvSpPr>
        <p:spPr>
          <a:xfrm>
            <a:off x="1524000" y="1080655"/>
            <a:ext cx="9144000" cy="928619"/>
          </a:xfrm>
        </p:spPr>
        <p:txBody>
          <a:bodyPr>
            <a:noAutofit/>
          </a:bodyPr>
          <a:lstStyle/>
          <a:p>
            <a:pPr algn="l"/>
            <a:r>
              <a:rPr lang="en-GB" sz="4800" b="1" dirty="0" smtClean="0"/>
              <a:t>Key themes of Welcome, Support and Help with Integration continue </a:t>
            </a:r>
            <a:endParaRPr lang="en-GB" sz="4800" b="1" dirty="0"/>
          </a:p>
        </p:txBody>
      </p:sp>
    </p:spTree>
    <p:extLst>
      <p:ext uri="{BB962C8B-B14F-4D97-AF65-F5344CB8AC3E}">
        <p14:creationId xmlns:p14="http://schemas.microsoft.com/office/powerpoint/2010/main" val="269860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Local Convenor network strengthened</a:t>
            </a:r>
            <a:endParaRPr lang="en-GB"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0800000">
            <a:off x="4064000" y="1969294"/>
            <a:ext cx="4064000" cy="4064000"/>
          </a:xfrm>
        </p:spPr>
      </p:pic>
    </p:spTree>
    <p:extLst>
      <p:ext uri="{BB962C8B-B14F-4D97-AF65-F5344CB8AC3E}">
        <p14:creationId xmlns:p14="http://schemas.microsoft.com/office/powerpoint/2010/main" val="2890118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ESOL (English for Speakers of Other Languages)  Volunteer Coordinator Appointed </a:t>
            </a:r>
            <a:endParaRPr lang="en-GB" dirty="0"/>
          </a:p>
        </p:txBody>
      </p:sp>
      <p:sp>
        <p:nvSpPr>
          <p:cNvPr id="3" name="Content Placeholder 2"/>
          <p:cNvSpPr>
            <a:spLocks noGrp="1"/>
          </p:cNvSpPr>
          <p:nvPr>
            <p:ph idx="1"/>
          </p:nvPr>
        </p:nvSpPr>
        <p:spPr/>
        <p:txBody>
          <a:bodyPr>
            <a:normAutofit/>
          </a:bodyPr>
          <a:lstStyle/>
          <a:p>
            <a:pPr marL="0" indent="0">
              <a:buNone/>
            </a:pPr>
            <a:r>
              <a:rPr lang="en-GB" dirty="0" smtClean="0"/>
              <a:t>Caroline Herring appointed in February  </a:t>
            </a:r>
          </a:p>
          <a:p>
            <a:pPr marL="0" indent="0">
              <a:buNone/>
            </a:pPr>
            <a:r>
              <a:rPr lang="en-GB" dirty="0" smtClean="0"/>
              <a:t>to develop our Language Support volunteer </a:t>
            </a:r>
          </a:p>
          <a:p>
            <a:pPr marL="0" indent="0">
              <a:buNone/>
            </a:pPr>
            <a:r>
              <a:rPr lang="en-GB" dirty="0" smtClean="0"/>
              <a:t>Network -  recruiting  and matching  volunteers</a:t>
            </a:r>
          </a:p>
          <a:p>
            <a:pPr marL="0" indent="0">
              <a:buNone/>
            </a:pPr>
            <a:r>
              <a:rPr lang="en-GB" dirty="0" smtClean="0"/>
              <a:t> with individuals in the home to help them</a:t>
            </a:r>
          </a:p>
          <a:p>
            <a:pPr marL="0" indent="0">
              <a:buNone/>
            </a:pPr>
            <a:r>
              <a:rPr lang="en-GB" dirty="0" smtClean="0"/>
              <a:t> practise their English. </a:t>
            </a:r>
            <a:endParaRPr lang="en-GB" dirty="0"/>
          </a:p>
          <a:p>
            <a:pPr marL="0" indent="0">
              <a:buNone/>
            </a:pPr>
            <a:r>
              <a:rPr lang="en-GB" dirty="0" smtClean="0"/>
              <a:t>We also thank the volunteers who work in a </a:t>
            </a:r>
          </a:p>
          <a:p>
            <a:pPr marL="0" indent="0">
              <a:buNone/>
            </a:pPr>
            <a:r>
              <a:rPr lang="en-GB" dirty="0" smtClean="0"/>
              <a:t>variety of other ways, general befriending, driving, gardening and setting up informal  conversation groups.  </a:t>
            </a: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3226" y="1933908"/>
            <a:ext cx="3683342" cy="2927128"/>
          </a:xfrm>
          <a:prstGeom prst="rect">
            <a:avLst/>
          </a:prstGeom>
        </p:spPr>
      </p:pic>
    </p:spTree>
    <p:extLst>
      <p:ext uri="{BB962C8B-B14F-4D97-AF65-F5344CB8AC3E}">
        <p14:creationId xmlns:p14="http://schemas.microsoft.com/office/powerpoint/2010/main" val="904987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t>Welcome activities continue  </a:t>
            </a:r>
            <a:endParaRPr lang="en-GB"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89873" y="1825625"/>
            <a:ext cx="4212254" cy="4351338"/>
          </a:xfrm>
        </p:spPr>
      </p:pic>
    </p:spTree>
    <p:extLst>
      <p:ext uri="{BB962C8B-B14F-4D97-AF65-F5344CB8AC3E}">
        <p14:creationId xmlns:p14="http://schemas.microsoft.com/office/powerpoint/2010/main" val="18149375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 </a:t>
            </a:r>
            <a:r>
              <a:rPr lang="en-GB" b="1" dirty="0" smtClean="0"/>
              <a:t>Support for Families </a:t>
            </a:r>
            <a:br>
              <a:rPr lang="en-GB" b="1" dirty="0" smtClean="0"/>
            </a:br>
            <a:r>
              <a:rPr lang="en-GB" b="1" dirty="0" smtClean="0"/>
              <a:t>Cycles Scheme</a:t>
            </a:r>
            <a:endParaRPr lang="en-GB"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5653" y="2129587"/>
            <a:ext cx="4320483" cy="3441034"/>
          </a:xfrm>
          <a:prstGeom prst="rect">
            <a:avLst/>
          </a:prstGeom>
        </p:spPr>
      </p:pic>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381668" y="2129588"/>
            <a:ext cx="4351338" cy="3441033"/>
          </a:xfrm>
        </p:spPr>
      </p:pic>
    </p:spTree>
    <p:extLst>
      <p:ext uri="{BB962C8B-B14F-4D97-AF65-F5344CB8AC3E}">
        <p14:creationId xmlns:p14="http://schemas.microsoft.com/office/powerpoint/2010/main" val="31577897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330551"/>
          </a:xfrm>
        </p:spPr>
        <p:txBody>
          <a:bodyPr>
            <a:normAutofit/>
          </a:bodyPr>
          <a:lstStyle/>
          <a:p>
            <a:r>
              <a:rPr lang="en-GB" b="1" dirty="0" smtClean="0"/>
              <a:t>Support for families</a:t>
            </a:r>
            <a:endParaRPr lang="en-GB" b="1" dirty="0"/>
          </a:p>
        </p:txBody>
      </p:sp>
      <p:sp>
        <p:nvSpPr>
          <p:cNvPr id="3" name="Subtitle 2"/>
          <p:cNvSpPr>
            <a:spLocks noGrp="1"/>
          </p:cNvSpPr>
          <p:nvPr>
            <p:ph type="subTitle" idx="1"/>
          </p:nvPr>
        </p:nvSpPr>
        <p:spPr>
          <a:xfrm>
            <a:off x="1997242" y="3602038"/>
            <a:ext cx="8670758" cy="1655762"/>
          </a:xfrm>
        </p:spPr>
        <p:txBody>
          <a:bodyPr/>
          <a:lstStyle/>
          <a:p>
            <a:endParaRPr lang="en-GB" dirty="0"/>
          </a:p>
        </p:txBody>
      </p:sp>
      <p:pic>
        <p:nvPicPr>
          <p:cNvPr id="6" name="yui_3_5_1_1_1519724878396_496" descr="https://tse4.mm.bing.net/th?id=OIP._7WZXqQRJ7L_K1rr-RBZQQHaGQ&amp;pid=Api&amp;P=0&amp;w=210&amp;h=178">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1483613" y="2766242"/>
            <a:ext cx="2767818" cy="2200765"/>
          </a:xfrm>
          <a:prstGeom prst="rect">
            <a:avLst/>
          </a:prstGeom>
          <a:noFill/>
          <a:ln>
            <a:no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075452" y="2657108"/>
            <a:ext cx="3553065" cy="3116179"/>
          </a:xfrm>
          <a:prstGeom prst="rect">
            <a:avLst/>
          </a:prstGeom>
        </p:spPr>
      </p:pic>
    </p:spTree>
    <p:extLst>
      <p:ext uri="{BB962C8B-B14F-4D97-AF65-F5344CB8AC3E}">
        <p14:creationId xmlns:p14="http://schemas.microsoft.com/office/powerpoint/2010/main" val="42766097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A variety of activities and events organised in areas </a:t>
            </a:r>
            <a:endParaRPr lang="en-GB"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8547" y="2550695"/>
            <a:ext cx="3392906" cy="368166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3958" y="2550695"/>
            <a:ext cx="4064000" cy="2844800"/>
          </a:xfrm>
          <a:prstGeom prst="rect">
            <a:avLst/>
          </a:prstGeom>
        </p:spPr>
      </p:pic>
      <p:pic>
        <p:nvPicPr>
          <p:cNvPr id="10" name="Content Placeholder 9"/>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rot="5400000">
            <a:off x="434409" y="2623566"/>
            <a:ext cx="3264163" cy="3118423"/>
          </a:xfrm>
          <a:prstGeom prst="rect">
            <a:avLst/>
          </a:prstGeom>
        </p:spPr>
      </p:pic>
    </p:spTree>
    <p:extLst>
      <p:ext uri="{BB962C8B-B14F-4D97-AF65-F5344CB8AC3E}">
        <p14:creationId xmlns:p14="http://schemas.microsoft.com/office/powerpoint/2010/main" val="31529749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Summer activities </a:t>
            </a:r>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34526" y="2087730"/>
            <a:ext cx="4555771" cy="3689546"/>
          </a:xfrm>
        </p:spPr>
      </p:pic>
      <p:pic>
        <p:nvPicPr>
          <p:cNvPr id="6"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2087730"/>
            <a:ext cx="4130842" cy="3575552"/>
          </a:xfrm>
          <a:prstGeom prst="rect">
            <a:avLst/>
          </a:prstGeom>
        </p:spPr>
      </p:pic>
    </p:spTree>
    <p:extLst>
      <p:ext uri="{BB962C8B-B14F-4D97-AF65-F5344CB8AC3E}">
        <p14:creationId xmlns:p14="http://schemas.microsoft.com/office/powerpoint/2010/main" val="35891209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1568</TotalTime>
  <Words>876</Words>
  <Application>Microsoft Office PowerPoint</Application>
  <PresentationFormat>Widescreen</PresentationFormat>
  <Paragraphs>81</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Herts Welcomes Syrian Families AGM 9th April 2019</vt:lpstr>
      <vt:lpstr>      Second year as a Charity 1162798  </vt:lpstr>
      <vt:lpstr>Local Convenor network strengthened</vt:lpstr>
      <vt:lpstr>ESOL (English for Speakers of Other Languages)  Volunteer Coordinator Appointed </vt:lpstr>
      <vt:lpstr>Welcome activities continue  </vt:lpstr>
      <vt:lpstr> Support for Families  Cycles Scheme</vt:lpstr>
      <vt:lpstr>Support for families</vt:lpstr>
      <vt:lpstr>A variety of activities and events organised in areas </vt:lpstr>
      <vt:lpstr>Summer activities </vt:lpstr>
      <vt:lpstr>Gifts to families continue  – Summer and Christmas</vt:lpstr>
      <vt:lpstr>Enabling them to support each other </vt:lpstr>
      <vt:lpstr>A thank you to  to those who have helped  raise funds and provide goods  for us</vt:lpstr>
      <vt:lpstr>Priorities for next year </vt:lpstr>
      <vt:lpstr>None of this could have been done without your help and support so once again  thank you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Herts Welcoming Syrian Families</dc:title>
  <dc:creator>irene austin</dc:creator>
  <cp:lastModifiedBy>irene austin</cp:lastModifiedBy>
  <cp:revision>199</cp:revision>
  <cp:lastPrinted>2019-04-08T10:37:27Z</cp:lastPrinted>
  <dcterms:created xsi:type="dcterms:W3CDTF">2015-09-07T15:48:51Z</dcterms:created>
  <dcterms:modified xsi:type="dcterms:W3CDTF">2019-04-08T10:38:24Z</dcterms:modified>
</cp:coreProperties>
</file>